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72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</a:t>
          </a:r>
          <a:r>
            <a:rPr lang="uk-UA" dirty="0" err="1" smtClean="0"/>
            <a:t>Радона</a:t>
          </a:r>
          <a:endParaRPr lang="uk-UA" dirty="0"/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Автокореляція</a:t>
          </a:r>
          <a:endParaRPr lang="uk-UA" dirty="0"/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Log Mapping</a:t>
          </a:r>
          <a:endParaRPr lang="uk-UA" dirty="0"/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Фур’є</a:t>
          </a:r>
          <a:endParaRPr lang="uk-UA" dirty="0"/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Отримання бітів відбитку</a:t>
          </a:r>
          <a:endParaRPr lang="uk-UA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E1C1C121-7738-4887-A956-85F1C32236B0}" type="pres">
      <dgm:prSet presAssocID="{10AAC51F-8333-4674-A0B5-B428DD929DF6}" presName="node" presStyleLbl="node1" presStyleIdx="0" presStyleCnt="5">
        <dgm:presLayoutVars>
          <dgm:bulletEnabled val="1"/>
        </dgm:presLayoutVars>
      </dgm:prSet>
      <dgm:spPr/>
    </dgm:pt>
    <dgm:pt modelId="{92682FE9-E4BD-4EDB-9DCF-A12FEFA7BF16}" type="pres">
      <dgm:prSet presAssocID="{56C76C0F-A0C9-401C-81B6-08EF027EA9B0}" presName="sibTrans" presStyleLbl="sibTrans2D1" presStyleIdx="0" presStyleCnt="4" custScaleX="89195" custScaleY="17262"/>
      <dgm:spPr/>
    </dgm:pt>
    <dgm:pt modelId="{3671CDB4-8DCB-47AD-8083-FC6E6D161859}" type="pres">
      <dgm:prSet presAssocID="{56C76C0F-A0C9-401C-81B6-08EF027EA9B0}" presName="connectorText" presStyleLbl="sibTrans2D1" presStyleIdx="0" presStyleCnt="4"/>
      <dgm:spPr/>
    </dgm:pt>
    <dgm:pt modelId="{B27D0FEA-065D-43D5-A8E4-7B6365BAC0AD}" type="pres">
      <dgm:prSet presAssocID="{92BBC44B-EA98-4C82-9D93-F7D19571DCEB}" presName="node" presStyleLbl="node1" presStyleIdx="1" presStyleCnt="5">
        <dgm:presLayoutVars>
          <dgm:bulletEnabled val="1"/>
        </dgm:presLayoutVars>
      </dgm:prSet>
      <dgm:spPr/>
    </dgm:pt>
    <dgm:pt modelId="{0B6F092A-44F6-454E-A0DA-8E1149E2961B}" type="pres">
      <dgm:prSet presAssocID="{E7244B15-F1AC-46A8-9095-52B9F9DEDED7}" presName="sibTrans" presStyleLbl="sibTrans2D1" presStyleIdx="1" presStyleCnt="4" custScaleX="89195" custScaleY="17262"/>
      <dgm:spPr/>
    </dgm:pt>
    <dgm:pt modelId="{A7164728-36F5-4B3A-9180-095643559EB8}" type="pres">
      <dgm:prSet presAssocID="{E7244B15-F1AC-46A8-9095-52B9F9DEDED7}" presName="connectorText" presStyleLbl="sibTrans2D1" presStyleIdx="1" presStyleCnt="4"/>
      <dgm:spPr/>
    </dgm:pt>
    <dgm:pt modelId="{89F17977-12A9-4ED1-9B62-15CC332D38E8}" type="pres">
      <dgm:prSet presAssocID="{2BA68AA4-7D2A-4AA9-877D-00862C2F1C6D}" presName="node" presStyleLbl="node1" presStyleIdx="2" presStyleCnt="5">
        <dgm:presLayoutVars>
          <dgm:bulletEnabled val="1"/>
        </dgm:presLayoutVars>
      </dgm:prSet>
      <dgm:spPr/>
    </dgm:pt>
    <dgm:pt modelId="{B29BAFA6-752E-49A9-B58F-6909295895F8}" type="pres">
      <dgm:prSet presAssocID="{387E45FD-31F4-4371-BB8C-54472D1E288E}" presName="sibTrans" presStyleLbl="sibTrans2D1" presStyleIdx="2" presStyleCnt="4" custScaleX="89195" custScaleY="17262"/>
      <dgm:spPr/>
    </dgm:pt>
    <dgm:pt modelId="{8E567D55-9271-45E0-B4D9-9D34F3E50573}" type="pres">
      <dgm:prSet presAssocID="{387E45FD-31F4-4371-BB8C-54472D1E288E}" presName="connectorText" presStyleLbl="sibTrans2D1" presStyleIdx="2" presStyleCnt="4"/>
      <dgm:spPr/>
    </dgm:pt>
    <dgm:pt modelId="{370C5FCF-D99E-4127-A9B0-66B2B67E4C93}" type="pres">
      <dgm:prSet presAssocID="{525C35F4-8AD1-4BD7-9A6E-7EB12B21D983}" presName="node" presStyleLbl="node1" presStyleIdx="3" presStyleCnt="5">
        <dgm:presLayoutVars>
          <dgm:bulletEnabled val="1"/>
        </dgm:presLayoutVars>
      </dgm:prSet>
      <dgm:spPr/>
    </dgm:pt>
    <dgm:pt modelId="{55C205DE-4D77-413F-BA0F-FC7E9DBFE00C}" type="pres">
      <dgm:prSet presAssocID="{B76896BD-23F7-496A-AB13-8AC49E7F8926}" presName="sibTrans" presStyleLbl="sibTrans2D1" presStyleIdx="3" presStyleCnt="4" custScaleX="89195" custScaleY="17262"/>
      <dgm:spPr/>
    </dgm:pt>
    <dgm:pt modelId="{42D43808-8390-45D4-A32D-9FE6D2D72911}" type="pres">
      <dgm:prSet presAssocID="{B76896BD-23F7-496A-AB13-8AC49E7F8926}" presName="connectorText" presStyleLbl="sibTrans2D1" presStyleIdx="3" presStyleCnt="4"/>
      <dgm:spPr/>
    </dgm:pt>
    <dgm:pt modelId="{B6ABC2CA-D2E5-49FE-9A92-2F85221B0FC3}" type="pres">
      <dgm:prSet presAssocID="{6E2BCB3B-E6E4-44C3-A036-87182C8E57F7}" presName="node" presStyleLbl="node1" presStyleIdx="4" presStyleCnt="5" custScaleX="239394">
        <dgm:presLayoutVars>
          <dgm:bulletEnabled val="1"/>
        </dgm:presLayoutVars>
      </dgm:prSet>
      <dgm:spPr/>
    </dgm:pt>
  </dgm:ptLst>
  <dgm:cxnLst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AC3664B0-4222-4C44-B463-F15C6FE4FEE7}" srcId="{742A00E5-2912-4CE0-85CB-BC77E95BE529}" destId="{2BA68AA4-7D2A-4AA9-877D-00862C2F1C6D}" srcOrd="2" destOrd="0" parTransId="{13869A96-50EA-4F72-9676-6807BB65D0C5}" sibTransId="{387E45FD-31F4-4371-BB8C-54472D1E288E}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D282437E-94D0-4559-93BB-0781639E76B8}" srcId="{742A00E5-2912-4CE0-85CB-BC77E95BE529}" destId="{525C35F4-8AD1-4BD7-9A6E-7EB12B21D983}" srcOrd="3" destOrd="0" parTransId="{FEC6E781-78D6-4A8B-94EA-258D8FFC02E4}" sibTransId="{B76896BD-23F7-496A-AB13-8AC49E7F8926}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AB5DB24C-E63C-4A87-A117-F1930C9A4361}" srcId="{742A00E5-2912-4CE0-85CB-BC77E95BE529}" destId="{92BBC44B-EA98-4C82-9D93-F7D19571DCEB}" srcOrd="1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4CF92FD-EFA0-4F75-BEAC-5DC79709EA4B}" srcId="{742A00E5-2912-4CE0-85CB-BC77E95BE529}" destId="{6E2BCB3B-E6E4-44C3-A036-87182C8E57F7}" srcOrd="4" destOrd="0" parTransId="{F818CCE2-085F-4A67-8808-97DA577097EE}" sibTransId="{CA822D6E-F6B9-4438-B072-EE19048FFBF6}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30732663-9166-4F69-B8FD-B561918618D5}" srcId="{742A00E5-2912-4CE0-85CB-BC77E95BE529}" destId="{10AAC51F-8333-4674-A0B5-B428DD929DF6}" srcOrd="0" destOrd="0" parTransId="{95A3779B-5350-411A-8180-595D4B79CD33}" sibTransId="{56C76C0F-A0C9-401C-81B6-08EF027EA9B0}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4B5803F6-1D0F-443C-87CE-CC43C8D23991}" type="presParOf" srcId="{0F39B319-4E40-433F-96A2-31CCC9A59D6A}" destId="{E1C1C121-7738-4887-A956-85F1C32236B0}" srcOrd="0" destOrd="0" presId="urn:microsoft.com/office/officeart/2005/8/layout/process5"/>
    <dgm:cxn modelId="{71925037-93FF-49B3-8E35-46385963783F}" type="presParOf" srcId="{0F39B319-4E40-433F-96A2-31CCC9A59D6A}" destId="{92682FE9-E4BD-4EDB-9DCF-A12FEFA7BF16}" srcOrd="1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2" destOrd="0" presId="urn:microsoft.com/office/officeart/2005/8/layout/process5"/>
    <dgm:cxn modelId="{5BD7B02E-E2C4-4E52-9AE3-F3B1FF6F2E2B}" type="presParOf" srcId="{0F39B319-4E40-433F-96A2-31CCC9A59D6A}" destId="{0B6F092A-44F6-454E-A0DA-8E1149E2961B}" srcOrd="3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4" destOrd="0" presId="urn:microsoft.com/office/officeart/2005/8/layout/process5"/>
    <dgm:cxn modelId="{8328168D-EA58-41FF-8671-579AE408EAC8}" type="presParOf" srcId="{0F39B319-4E40-433F-96A2-31CCC9A59D6A}" destId="{B29BAFA6-752E-49A9-B58F-6909295895F8}" srcOrd="5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6" destOrd="0" presId="urn:microsoft.com/office/officeart/2005/8/layout/process5"/>
    <dgm:cxn modelId="{D95C91D5-F74F-4226-888A-5E465BD359B3}" type="presParOf" srcId="{0F39B319-4E40-433F-96A2-31CCC9A59D6A}" destId="{55C205DE-4D77-413F-BA0F-FC7E9DBFE00C}" srcOrd="7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2</a:t>
          </a:r>
          <a:r>
            <a:rPr lang="uk-UA" dirty="0" smtClean="0"/>
            <a:t>Д фільтр</a:t>
          </a:r>
          <a:endParaRPr lang="uk-UA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</dgm:pt>
    <dgm:pt modelId="{3F3B1523-77A7-405C-B8CC-8B853D54A5A0}" type="pres">
      <dgm:prSet presAssocID="{EB30D152-821D-4105-A22E-858D0FDC2C67}" presName="connectorText" presStyleLbl="sibTrans2D1" presStyleIdx="0" presStyleCnt="1"/>
      <dgm:spPr/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993" custLinFactNeighborY="-3268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2</a:t>
          </a:r>
          <a:r>
            <a:rPr lang="uk-UA" dirty="0" smtClean="0"/>
            <a:t>Д фільтр</a:t>
          </a:r>
          <a:endParaRPr lang="uk-UA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</dgm:pt>
    <dgm:pt modelId="{3F3B1523-77A7-405C-B8CC-8B853D54A5A0}" type="pres">
      <dgm:prSet presAssocID="{EB30D152-821D-4105-A22E-858D0FDC2C67}" presName="connectorText" presStyleLbl="sibTrans2D1" presStyleIdx="0" presStyleCnt="1"/>
      <dgm:spPr/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1C121-7738-4887-A956-85F1C32236B0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Перетворення </a:t>
          </a:r>
          <a:r>
            <a:rPr lang="uk-UA" sz="3000" kern="1200" dirty="0" err="1" smtClean="0"/>
            <a:t>Радона</a:t>
          </a:r>
          <a:endParaRPr lang="uk-UA" sz="3000" kern="1200" dirty="0"/>
        </a:p>
      </dsp:txBody>
      <dsp:txXfrm>
        <a:off x="144776" y="50451"/>
        <a:ext cx="2620721" cy="1534246"/>
      </dsp:txXfrm>
    </dsp:sp>
    <dsp:sp modelId="{92682FE9-E4BD-4EDB-9DCF-A12FEFA7BF16}">
      <dsp:nvSpPr>
        <dsp:cNvPr id="0" name=""/>
        <dsp:cNvSpPr/>
      </dsp:nvSpPr>
      <dsp:spPr>
        <a:xfrm>
          <a:off x="3083364" y="759435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3083364" y="782691"/>
        <a:ext cx="478729" cy="69767"/>
      </dsp:txXfrm>
    </dsp:sp>
    <dsp:sp modelId="{B27D0FEA-065D-43D5-A8E4-7B6365BAC0AD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Автокореляція</a:t>
          </a:r>
          <a:endParaRPr lang="uk-UA" sz="3000" kern="1200" dirty="0"/>
        </a:p>
      </dsp:txBody>
      <dsp:txXfrm>
        <a:off x="3947439" y="50451"/>
        <a:ext cx="2620721" cy="1534246"/>
      </dsp:txXfrm>
    </dsp:sp>
    <dsp:sp modelId="{0B6F092A-44F6-454E-A0DA-8E1149E2961B}">
      <dsp:nvSpPr>
        <dsp:cNvPr id="0" name=""/>
        <dsp:cNvSpPr/>
      </dsp:nvSpPr>
      <dsp:spPr>
        <a:xfrm>
          <a:off x="6886027" y="759435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6886027" y="782691"/>
        <a:ext cx="478729" cy="69767"/>
      </dsp:txXfrm>
    </dsp:sp>
    <dsp:sp modelId="{89F17977-12A9-4ED1-9B62-15CC332D38E8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Log Mapping</a:t>
          </a:r>
          <a:endParaRPr lang="uk-UA" sz="3000" kern="1200" dirty="0"/>
        </a:p>
      </dsp:txBody>
      <dsp:txXfrm>
        <a:off x="7750101" y="50451"/>
        <a:ext cx="2620721" cy="1534246"/>
      </dsp:txXfrm>
    </dsp:sp>
    <dsp:sp modelId="{B29BAFA6-752E-49A9-B58F-6909295895F8}">
      <dsp:nvSpPr>
        <dsp:cNvPr id="0" name=""/>
        <dsp:cNvSpPr/>
      </dsp:nvSpPr>
      <dsp:spPr>
        <a:xfrm rot="5400000">
          <a:off x="8803656" y="2101232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400" kern="1200"/>
        </a:p>
      </dsp:txBody>
      <dsp:txXfrm rot="-5400000">
        <a:off x="9025579" y="1902565"/>
        <a:ext cx="69767" cy="478729"/>
      </dsp:txXfrm>
    </dsp:sp>
    <dsp:sp modelId="{370C5FCF-D99E-4127-A9B0-66B2B67E4C93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Перетворення Фур’є</a:t>
          </a:r>
          <a:endParaRPr lang="uk-UA" sz="3000" kern="1200" dirty="0"/>
        </a:p>
      </dsp:txBody>
      <dsp:txXfrm>
        <a:off x="7750101" y="2766639"/>
        <a:ext cx="2620721" cy="1534246"/>
      </dsp:txXfrm>
    </dsp:sp>
    <dsp:sp modelId="{55C205DE-4D77-413F-BA0F-FC7E9DBFE00C}">
      <dsp:nvSpPr>
        <dsp:cNvPr id="0" name=""/>
        <dsp:cNvSpPr/>
      </dsp:nvSpPr>
      <dsp:spPr>
        <a:xfrm rot="10800000">
          <a:off x="6918621" y="3475623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6953505" y="3498879"/>
        <a:ext cx="478729" cy="69767"/>
      </dsp:txXfrm>
    </dsp:sp>
    <dsp:sp modelId="{B6ABC2CA-D2E5-49FE-9A92-2F85221B0FC3}">
      <dsp:nvSpPr>
        <dsp:cNvPr id="0" name=""/>
        <dsp:cNvSpPr/>
      </dsp:nvSpPr>
      <dsp:spPr>
        <a:xfrm>
          <a:off x="113503" y="2718906"/>
          <a:ext cx="6502390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Отримання бітів відбитку</a:t>
          </a:r>
          <a:endParaRPr lang="uk-UA" sz="3000" kern="1200" dirty="0"/>
        </a:p>
      </dsp:txBody>
      <dsp:txXfrm>
        <a:off x="161236" y="2766639"/>
        <a:ext cx="6406924" cy="153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</a:t>
          </a:r>
          <a:r>
            <a:rPr lang="uk-UA" sz="2900" kern="1200" dirty="0" smtClean="0"/>
            <a:t>Д фільтр</a:t>
          </a:r>
          <a:endParaRPr lang="uk-UA" sz="29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6" y="399334"/>
          <a:ext cx="2572281" cy="15433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2</a:t>
          </a:r>
          <a:r>
            <a:rPr lang="uk-UA" sz="4100" kern="1200" dirty="0" smtClean="0"/>
            <a:t>Д фільтр</a:t>
          </a:r>
          <a:endParaRPr lang="uk-UA" sz="4100" kern="1200" dirty="0"/>
        </a:p>
      </dsp:txBody>
      <dsp:txXfrm>
        <a:off x="46410" y="444538"/>
        <a:ext cx="2481873" cy="1452960"/>
      </dsp:txXfrm>
    </dsp:sp>
    <dsp:sp modelId="{07C30667-3B68-486D-8E6F-0DA5C93BB6B8}">
      <dsp:nvSpPr>
        <dsp:cNvPr id="0" name=""/>
        <dsp:cNvSpPr/>
      </dsp:nvSpPr>
      <dsp:spPr>
        <a:xfrm flipV="1">
          <a:off x="2897310" y="1115643"/>
          <a:ext cx="412133" cy="11075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310" y="1137793"/>
        <a:ext cx="378908" cy="66450"/>
      </dsp:txXfrm>
    </dsp:sp>
    <dsp:sp modelId="{6D5C3FA4-02DE-4D1C-9DD4-3B76A68DF3B8}">
      <dsp:nvSpPr>
        <dsp:cNvPr id="0" name=""/>
        <dsp:cNvSpPr/>
      </dsp:nvSpPr>
      <dsp:spPr>
        <a:xfrm>
          <a:off x="3602399" y="399334"/>
          <a:ext cx="2572281" cy="15433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Threshold</a:t>
          </a:r>
          <a:endParaRPr lang="uk-UA" sz="4100" kern="1200" dirty="0"/>
        </a:p>
      </dsp:txBody>
      <dsp:txXfrm>
        <a:off x="3647603" y="444538"/>
        <a:ext cx="2481873" cy="1452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FEC4-E351-48A8-9390-CB2ECA9FE75D}" type="datetimeFigureOut">
              <a:rPr lang="uk-UA" smtClean="0"/>
              <a:t>19.05.2018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.png"/><Relationship Id="rId17" Type="http://schemas.microsoft.com/office/2007/relationships/diagramDrawing" Target="../diagrams/drawing4.xml"/><Relationship Id="rId2" Type="http://schemas.openxmlformats.org/officeDocument/2006/relationships/diagramData" Target="../diagrams/data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QuickStyle" Target="../diagrams/quickStyle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7656945" cy="32068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uk-UA" sz="3600" dirty="0" smtClean="0"/>
              <a:t>Автоматизована </a:t>
            </a:r>
            <a:r>
              <a:rPr lang="uk-UA" sz="3600" dirty="0"/>
              <a:t>система пошуку дублікатів </a:t>
            </a:r>
            <a:r>
              <a:rPr lang="uk-UA" sz="3600" dirty="0" smtClean="0"/>
              <a:t>зображень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uk-U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uk-UA" dirty="0" smtClean="0"/>
              <a:t>Виконав: Волк І.М.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бітів </a:t>
            </a:r>
            <a:endParaRPr lang="uk-UA" dirty="0"/>
          </a:p>
        </p:txBody>
      </p:sp>
      <p:graphicFrame>
        <p:nvGraphicFramePr>
          <p:cNvPr id="4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347975"/>
              </p:ext>
            </p:extLst>
          </p:nvPr>
        </p:nvGraphicFramePr>
        <p:xfrm>
          <a:off x="3251199" y="1817688"/>
          <a:ext cx="6191205" cy="2379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692621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пікселя</a:t>
                </a:r>
                <a:endParaRPr lang="en-US" sz="2800" kern="1200" dirty="0" smtClean="0"/>
              </a:p>
            </p:txBody>
          </p:sp>
        </mc:Choice>
        <mc:Fallback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2"/>
                <a:stretch>
                  <a:fillRect r="-4255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aphicFrame>
        <p:nvGraphicFramePr>
          <p:cNvPr id="6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553996"/>
              </p:ext>
            </p:extLst>
          </p:nvPr>
        </p:nvGraphicFramePr>
        <p:xfrm>
          <a:off x="3301999" y="3668755"/>
          <a:ext cx="6175887" cy="234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uk-UA" dirty="0" smtClean="0"/>
              <a:t>Перетворення зображення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/>
                      <m:t>𝑓</m:t>
                    </m:r>
                    <m:d>
                      <m:dPr>
                        <m:ctrlPr>
                          <a:rPr lang="uk-UA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- </a:t>
                </a:r>
                <a:r>
                  <a:rPr lang="uk-UA" dirty="0" smtClean="0"/>
                  <a:t>вихідне зображення</a:t>
                </a:r>
              </a:p>
              <a:p>
                <a14:m>
                  <m:oMath xmlns:m="http://schemas.openxmlformats.org/officeDocument/2006/math">
                    <m:r>
                      <a:rPr lang="en-US" i="1"/>
                      <m:t>𝑔</m:t>
                    </m:r>
                    <m:d>
                      <m:dPr>
                        <m:ctrlPr>
                          <a:rPr lang="uk-UA" i="1"/>
                        </m:ctrlPr>
                      </m:dPr>
                      <m:e>
                        <m:r>
                          <a:rPr lang="en-US" i="1"/>
                          <m:t>𝑠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𝜃</m:t>
                        </m:r>
                      </m:e>
                    </m:d>
                    <m:r>
                      <a:rPr lang="en-US" i="1"/>
                      <m:t>=</m:t>
                    </m:r>
                    <m:nary>
                      <m:naryPr>
                        <m:limLoc m:val="subSup"/>
                        <m:ctrlPr>
                          <a:rPr lang="uk-UA" i="1"/>
                        </m:ctrlPr>
                      </m:naryPr>
                      <m:sub>
                        <m:r>
                          <a:rPr lang="uk-UA" i="1"/>
                          <m:t>−∞</m:t>
                        </m:r>
                      </m:sub>
                      <m:sup>
                        <m:r>
                          <a:rPr lang="uk-UA" i="1"/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/>
                            </m:ctrlPr>
                          </m:naryPr>
                          <m:sub>
                            <m:r>
                              <a:rPr lang="uk-UA" i="1"/>
                              <m:t>−∞</m:t>
                            </m:r>
                          </m:sub>
                          <m:sup>
                            <m:r>
                              <a:rPr lang="uk-UA" i="1"/>
                              <m:t>∞</m:t>
                            </m:r>
                          </m:sup>
                          <m:e>
                            <m:r>
                              <a:rPr lang="en-US" i="1"/>
                              <m:t>𝑓</m:t>
                            </m:r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en-US" i="1"/>
                                  <m:t>𝑥</m:t>
                                </m:r>
                                <m:r>
                                  <a:rPr lang="en-US" i="1"/>
                                  <m:t>,</m:t>
                                </m:r>
                                <m:r>
                                  <a:rPr lang="en-US" i="1"/>
                                  <m:t>𝑦</m:t>
                                </m:r>
                              </m:e>
                            </m:d>
                            <m:r>
                              <a:rPr lang="en-US" i="1"/>
                              <m:t>𝛿</m:t>
                            </m:r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en-US" i="1"/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i="1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i="1"/>
                                        </m:ctrlPr>
                                      </m:dPr>
                                      <m:e>
                                        <m:r>
                                          <a:rPr lang="en-US" i="1"/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i="1"/>
                                  <m:t>+</m:t>
                                </m:r>
                                <m:r>
                                  <a:rPr lang="en-US" i="1"/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𝜃</m:t>
                                    </m:r>
                                  </m:e>
                                </m:d>
                                <m:r>
                                  <a:rPr lang="en-US" i="1"/>
                                  <m:t>−</m:t>
                                </m:r>
                                <m:r>
                                  <a:rPr lang="en-US" i="1"/>
                                  <m:t>𝑠</m:t>
                                </m:r>
                              </m:e>
                            </m:d>
                            <m:r>
                              <a:rPr lang="en-US" i="1"/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uk-UA" dirty="0" smtClean="0"/>
                  <a:t> - п. </a:t>
                </a:r>
                <a:r>
                  <a:rPr lang="uk-UA" dirty="0" err="1" smtClean="0"/>
                  <a:t>Радона</a:t>
                </a:r>
                <a:endParaRPr lang="uk-UA" dirty="0" smtClean="0"/>
              </a:p>
              <a:p>
                <a14:m>
                  <m:oMath xmlns:m="http://schemas.openxmlformats.org/officeDocument/2006/math">
                    <m:r>
                      <a:rPr lang="uk-UA" i="1"/>
                      <m:t>𝑐</m:t>
                    </m:r>
                    <m:d>
                      <m:dPr>
                        <m:ctrlPr>
                          <a:rPr lang="uk-UA" i="1"/>
                        </m:ctrlPr>
                      </m:dPr>
                      <m:e>
                        <m:r>
                          <a:rPr lang="uk-UA" i="1"/>
                          <m:t>𝑙</m:t>
                        </m:r>
                        <m:r>
                          <a:rPr lang="uk-UA" i="1"/>
                          <m:t>, </m:t>
                        </m:r>
                        <m:r>
                          <a:rPr lang="uk-UA" i="1"/>
                          <m:t>𝜃</m:t>
                        </m:r>
                      </m:e>
                    </m:d>
                    <m:r>
                      <a:rPr lang="uk-UA" i="1"/>
                      <m:t>=</m:t>
                    </m:r>
                    <m:f>
                      <m:fPr>
                        <m:ctrlPr>
                          <a:rPr lang="uk-UA" i="1"/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i="1"/>
                            </m:ctrlPr>
                          </m:naryPr>
                          <m:sub>
                            <m:r>
                              <a:rPr lang="uk-UA" i="1"/>
                              <m:t>−∞</m:t>
                            </m:r>
                          </m:sub>
                          <m:sup>
                            <m:r>
                              <a:rPr lang="uk-UA" i="1"/>
                              <m:t>∞</m:t>
                            </m:r>
                          </m:sup>
                          <m:e>
                            <m:r>
                              <a:rPr lang="uk-UA" i="1"/>
                              <m:t>𝑔</m:t>
                            </m:r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uk-UA" i="1"/>
                                  <m:t>𝑠</m:t>
                                </m:r>
                                <m:r>
                                  <a:rPr lang="uk-UA" i="1"/>
                                  <m:t>, </m:t>
                                </m:r>
                                <m:r>
                                  <a:rPr lang="uk-UA" i="1"/>
                                  <m:t>𝜃</m:t>
                                </m:r>
                              </m:e>
                            </m:d>
                            <m:r>
                              <a:rPr lang="uk-UA" i="1"/>
                              <m:t>𝑔</m:t>
                            </m:r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uk-UA" i="1"/>
                                  <m:t>𝑠</m:t>
                                </m:r>
                                <m:r>
                                  <a:rPr lang="uk-UA" i="1"/>
                                  <m:t>−1, </m:t>
                                </m:r>
                                <m:r>
                                  <a:rPr lang="uk-UA" i="1"/>
                                  <m:t>𝜃</m:t>
                                </m:r>
                              </m:e>
                            </m:d>
                            <m:r>
                              <a:rPr lang="uk-UA" i="1"/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i="1"/>
                            </m:ctrlPr>
                          </m:naryPr>
                          <m:sub>
                            <m:r>
                              <a:rPr lang="uk-UA" i="1"/>
                              <m:t>−∞</m:t>
                            </m:r>
                          </m:sub>
                          <m:sup>
                            <m:r>
                              <a:rPr lang="uk-UA" i="1"/>
                              <m:t>∞</m:t>
                            </m:r>
                          </m:sup>
                          <m:e>
                            <m:r>
                              <a:rPr lang="uk-UA" i="1"/>
                              <m:t>𝑔</m:t>
                            </m:r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uk-UA" i="1"/>
                                  <m:t>𝑠</m:t>
                                </m:r>
                                <m:r>
                                  <a:rPr lang="uk-UA" i="1"/>
                                  <m:t>, </m:t>
                                </m:r>
                                <m:r>
                                  <a:rPr lang="uk-UA" i="1"/>
                                  <m:t>𝜃</m:t>
                                </m:r>
                              </m:e>
                            </m:d>
                            <m:r>
                              <a:rPr lang="uk-UA" i="1"/>
                              <m:t>𝑔</m:t>
                            </m:r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uk-UA" i="1"/>
                                  <m:t>𝑠</m:t>
                                </m:r>
                                <m:r>
                                  <a:rPr lang="uk-UA" i="1"/>
                                  <m:t>, </m:t>
                                </m:r>
                                <m:r>
                                  <a:rPr lang="uk-UA" i="1"/>
                                  <m:t>𝜃</m:t>
                                </m:r>
                              </m:e>
                            </m:d>
                            <m:r>
                              <a:rPr lang="uk-UA" i="1"/>
                              <m:t>𝑑𝑠</m:t>
                            </m:r>
                          </m:e>
                        </m:nary>
                      </m:den>
                    </m:f>
                  </m:oMath>
                </a14:m>
                <a:r>
                  <a:rPr lang="uk-UA" dirty="0" smtClean="0"/>
                  <a:t> - автокореляція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i="1"/>
                        </m:ctrlPr>
                      </m:accPr>
                      <m:e>
                        <m:r>
                          <a:rPr lang="uk-UA" i="1"/>
                          <m:t>с′</m:t>
                        </m:r>
                      </m:e>
                    </m:acc>
                    <m:r>
                      <a:rPr lang="uk-UA" i="1"/>
                      <m:t>(</m:t>
                    </m:r>
                    <m:r>
                      <a:rPr lang="uk-UA" i="1"/>
                      <m:t>𝜇</m:t>
                    </m:r>
                    <m:r>
                      <a:rPr lang="uk-UA" i="1"/>
                      <m:t>,</m:t>
                    </m:r>
                    <m:r>
                      <a:rPr lang="uk-UA" i="1"/>
                      <m:t>𝜃</m:t>
                    </m:r>
                    <m:r>
                      <a:rPr lang="uk-UA" i="1"/>
                      <m:t>)=</m:t>
                    </m:r>
                    <m:func>
                      <m:funcPr>
                        <m:ctrlPr>
                          <a:rPr lang="uk-UA" i="1"/>
                        </m:ctrlPr>
                      </m:funcPr>
                      <m:fName>
                        <m:sSub>
                          <m:sSubPr>
                            <m:ctrlPr>
                              <a:rPr lang="uk-UA" i="1"/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i="1"/>
                                </m:ctrlPr>
                              </m:fPr>
                              <m:num>
                                <m:r>
                                  <a:rPr lang="en-US"/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/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/>
                              <m:t>log</m:t>
                            </m:r>
                          </m:e>
                          <m:sub>
                            <m:r>
                              <a:rPr lang="en-US" i="1"/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i="1"/>
                          <m:t>(1+</m:t>
                        </m:r>
                        <m:r>
                          <a:rPr lang="uk-UA" i="1"/>
                          <m:t>𝑘</m:t>
                        </m:r>
                        <m:r>
                          <a:rPr lang="uk-UA" i="1"/>
                          <m:t>∗</m:t>
                        </m:r>
                        <m:r>
                          <a:rPr lang="uk-UA" i="1"/>
                          <m:t>𝑐</m:t>
                        </m:r>
                        <m:r>
                          <a:rPr lang="uk-UA" i="1"/>
                          <m:t>(</m:t>
                        </m:r>
                        <m:r>
                          <a:rPr lang="uk-UA" i="1"/>
                          <m:t>𝑙</m:t>
                        </m:r>
                        <m:r>
                          <a:rPr lang="uk-UA" i="1"/>
                          <m:t>, </m:t>
                        </m:r>
                        <m:r>
                          <a:rPr lang="uk-UA" i="1"/>
                          <m:t>𝜃</m:t>
                        </m:r>
                        <m:r>
                          <a:rPr lang="uk-UA" i="1"/>
                          <m:t>))</m:t>
                        </m:r>
                      </m:e>
                    </m:func>
                    <m:r>
                      <a:rPr lang="uk-UA" i="1"/>
                      <m:t> </m:t>
                    </m:r>
                  </m:oMath>
                </a14:m>
                <a:r>
                  <a:rPr lang="en-US" dirty="0" smtClean="0"/>
                  <a:t> - log mapping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i="1"/>
                        </m:ctrlPr>
                      </m:accPr>
                      <m:e>
                        <m:r>
                          <a:rPr lang="en-US" i="1"/>
                          <m:t>𝐶</m:t>
                        </m:r>
                      </m:e>
                    </m:acc>
                    <m:d>
                      <m:dPr>
                        <m:ctrlPr>
                          <a:rPr lang="uk-UA" i="1"/>
                        </m:ctrlPr>
                      </m:dPr>
                      <m:e>
                        <m:sSub>
                          <m:sSubPr>
                            <m:ctrlPr>
                              <a:rPr lang="uk-UA" i="1"/>
                            </m:ctrlPr>
                          </m:sSubPr>
                          <m:e>
                            <m:r>
                              <a:rPr lang="en-US" i="1"/>
                              <m:t>𝜉</m:t>
                            </m:r>
                          </m:e>
                          <m:sub>
                            <m:r>
                              <a:rPr lang="en-US" i="1"/>
                              <m:t>𝑙</m:t>
                            </m:r>
                          </m:sub>
                        </m:sSub>
                        <m:r>
                          <a:rPr lang="en-US" i="1"/>
                          <m:t>, </m:t>
                        </m:r>
                        <m:sSub>
                          <m:sSubPr>
                            <m:ctrlPr>
                              <a:rPr lang="uk-UA" i="1"/>
                            </m:ctrlPr>
                          </m:sSubPr>
                          <m:e>
                            <m:r>
                              <a:rPr lang="en-US" i="1"/>
                              <m:t>𝜉</m:t>
                            </m:r>
                          </m:e>
                          <m:sub>
                            <m:r>
                              <a:rPr lang="en-US" i="1"/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/>
                      <m:t>=</m:t>
                    </m:r>
                    <m:nary>
                      <m:naryPr>
                        <m:limLoc m:val="subSup"/>
                        <m:ctrlPr>
                          <a:rPr lang="uk-UA" i="1"/>
                        </m:ctrlPr>
                      </m:naryPr>
                      <m:sub>
                        <m:r>
                          <a:rPr lang="en-US" i="1"/>
                          <m:t>0</m:t>
                        </m:r>
                      </m:sub>
                      <m:sup>
                        <m:r>
                          <a:rPr lang="en-US" i="1"/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/>
                            </m:ctrlPr>
                          </m:naryPr>
                          <m:sub>
                            <m:r>
                              <a:rPr lang="en-US" i="1"/>
                              <m:t>−∞</m:t>
                            </m:r>
                          </m:sub>
                          <m:sup>
                            <m:r>
                              <a:rPr lang="en-US" i="1"/>
                              <m:t>+∞</m:t>
                            </m:r>
                          </m:sup>
                          <m:e>
                            <m:r>
                              <a:rPr lang="en-US"/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i="1"/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i="1"/>
                                    </m:ctrlPr>
                                  </m:sSupPr>
                                  <m:e>
                                    <m:r>
                                      <a:rPr lang="uk-UA" i="1"/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i="1"/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i="1"/>
                                </m:ctrlPr>
                              </m:dPr>
                              <m:e>
                                <m:r>
                                  <a:rPr lang="uk-UA" i="1"/>
                                  <m:t>𝜇</m:t>
                                </m:r>
                                <m:r>
                                  <a:rPr lang="uk-UA" i="1"/>
                                  <m:t>,</m:t>
                                </m:r>
                                <m:r>
                                  <a:rPr lang="uk-UA" i="1"/>
                                  <m:t>𝜃</m:t>
                                </m:r>
                              </m:e>
                            </m:d>
                            <m:r>
                              <a:rPr lang="uk-UA" i="1"/>
                              <m:t>∙</m:t>
                            </m:r>
                            <m:sSup>
                              <m:sSupPr>
                                <m:ctrlPr>
                                  <a:rPr lang="uk-UA" i="1"/>
                                </m:ctrlPr>
                              </m:sSupPr>
                              <m:e>
                                <m:r>
                                  <a:rPr lang="uk-UA" i="1"/>
                                  <m:t>𝑒</m:t>
                                </m:r>
                              </m:e>
                              <m:sup>
                                <m:r>
                                  <a:rPr lang="uk-UA" i="1"/>
                                  <m:t>−</m:t>
                                </m:r>
                                <m:r>
                                  <a:rPr lang="uk-UA" i="1"/>
                                  <m:t>𝑖</m:t>
                                </m:r>
                                <m:r>
                                  <a:rPr lang="uk-UA" i="1"/>
                                  <m:t>(</m:t>
                                </m:r>
                                <m:r>
                                  <a:rPr lang="uk-UA" i="1"/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i="1"/>
                                    </m:ctrlPr>
                                  </m:sSubPr>
                                  <m:e>
                                    <m:r>
                                      <a:rPr lang="uk-UA" i="1"/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/>
                                      <m:t>𝑙</m:t>
                                    </m:r>
                                  </m:sub>
                                </m:sSub>
                                <m:r>
                                  <a:rPr lang="uk-UA" i="1"/>
                                  <m:t>+</m:t>
                                </m:r>
                                <m:r>
                                  <a:rPr lang="uk-UA" i="1"/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i="1"/>
                                    </m:ctrlPr>
                                  </m:sSubPr>
                                  <m:e>
                                    <m:r>
                                      <a:rPr lang="uk-UA" i="1"/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/>
                                      <m:t>𝜃</m:t>
                                    </m:r>
                                  </m:sub>
                                </m:sSub>
                                <m:r>
                                  <a:rPr lang="uk-UA" i="1"/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i="1"/>
                      <m:t> 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𝜇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 smtClean="0"/>
                  <a:t>– перетворення Фур’є</a:t>
                </a:r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nterleaving</a:t>
                </a:r>
                <a:endParaRPr lang="uk-UA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i="1"/>
                            </m:ctrlPr>
                          </m:mPr>
                          <m:mr>
                            <m:e>
                              <m:r>
                                <a:rPr lang="uk-UA" i="1"/>
                                <m:t>−1</m:t>
                              </m:r>
                            </m:e>
                            <m:e>
                              <m:r>
                                <a:rPr lang="uk-UA" i="1"/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uk-UA" i="1"/>
                                <m:t>1</m:t>
                              </m:r>
                            </m:e>
                            <m:e>
                              <m:r>
                                <a:rPr lang="uk-UA" i="1"/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uk-UA" dirty="0"/>
                  <a:t>. </a:t>
                </a:r>
                <a:r>
                  <a:rPr lang="uk-UA" dirty="0" smtClean="0"/>
                  <a:t> - Фільтр</a:t>
                </a:r>
                <a:endParaRPr lang="en-US" dirty="0" smtClean="0"/>
              </a:p>
              <a:p>
                <a:r>
                  <a:rPr lang="en-US" dirty="0" smtClean="0"/>
                  <a:t>Threshold</a:t>
                </a:r>
                <a:endParaRPr lang="uk-UA" dirty="0" smtClean="0"/>
              </a:p>
              <a:p>
                <a:r>
                  <a:rPr lang="en-US" dirty="0" smtClean="0"/>
                  <a:t>XOR</a:t>
                </a:r>
                <a:endParaRPr lang="uk-U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  <a:blipFill rotWithShape="0">
                <a:blip r:embed="rId2"/>
                <a:stretch>
                  <a:fillRect l="-877" t="-24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4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- 1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- 2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752975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sz="3200" dirty="0" smtClean="0"/>
              <a:t>Було реалізовано один з методів– на основі перетворення </a:t>
            </a:r>
            <a:r>
              <a:rPr lang="uk-UA" sz="3200" dirty="0" err="1" smtClean="0"/>
              <a:t>Радона</a:t>
            </a:r>
            <a:r>
              <a:rPr lang="uk-UA" sz="3200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sz="3200" dirty="0" smtClean="0"/>
              <a:t>Було розроблено автоматизовану систему, яка використовує обраний метод.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8375"/>
          </a:xfrm>
        </p:spPr>
        <p:txBody>
          <a:bodyPr>
            <a:normAutofit/>
          </a:bodyPr>
          <a:lstStyle/>
          <a:p>
            <a:r>
              <a:rPr lang="uk-UA" sz="3600" dirty="0" smtClean="0"/>
              <a:t>Додавання нових способів введення</a:t>
            </a:r>
          </a:p>
          <a:p>
            <a:r>
              <a:rPr lang="uk-UA" sz="3600" dirty="0" smtClean="0"/>
              <a:t>Покращення алгоритму отримання відбитка, комбінування різних методів.</a:t>
            </a:r>
          </a:p>
          <a:p>
            <a:r>
              <a:rPr lang="uk-UA" sz="3600" dirty="0" smtClean="0"/>
              <a:t>Централізоване збереження звітів сканування.</a:t>
            </a:r>
          </a:p>
          <a:p>
            <a:r>
              <a:rPr lang="uk-UA" sz="3600" dirty="0" smtClean="0"/>
              <a:t>Синхронізація між різними приладами.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491066"/>
            <a:ext cx="5469466" cy="914400"/>
          </a:xfrm>
        </p:spPr>
        <p:txBody>
          <a:bodyPr>
            <a:noAutofit/>
          </a:bodyPr>
          <a:lstStyle/>
          <a:p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523597"/>
            <a:ext cx="8737600" cy="247173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зображень-проміжних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0599"/>
            <a:ext cx="10515600" cy="3916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dirty="0" smtClean="0"/>
              <a:t>Розроблена система повинна </a:t>
            </a:r>
            <a:r>
              <a:rPr lang="uk-UA" dirty="0" smtClean="0"/>
              <a:t>працювати на персональному комп’ютері користувача. </a:t>
            </a:r>
          </a:p>
          <a:p>
            <a:pPr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JPEG/PNG. </a:t>
            </a:r>
            <a:endParaRPr lang="uk-UA" dirty="0" smtClean="0"/>
          </a:p>
          <a:p>
            <a:pPr>
              <a:lnSpc>
                <a:spcPct val="100000"/>
              </a:lnSpc>
            </a:pPr>
            <a:r>
              <a:rPr lang="uk-UA" dirty="0" smtClean="0"/>
              <a:t>Демонстрація </a:t>
            </a:r>
            <a:r>
              <a:rPr lang="uk-UA" dirty="0"/>
              <a:t>користувачу тих зображень, які є схожими</a:t>
            </a:r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Вимоги до методу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dirty="0" smtClean="0"/>
              <a:t>Система повинна </a:t>
            </a:r>
            <a:r>
              <a:rPr lang="uk-UA" dirty="0"/>
              <a:t>вважати схожими зображення з такими відмінностями:</a:t>
            </a:r>
          </a:p>
          <a:p>
            <a:pPr lvl="0"/>
            <a:r>
              <a:rPr lang="uk-UA" dirty="0"/>
              <a:t>Використання фільтрів</a:t>
            </a:r>
          </a:p>
          <a:p>
            <a:pPr lvl="0"/>
            <a:r>
              <a:rPr lang="uk-UA" dirty="0"/>
              <a:t>Поворот</a:t>
            </a:r>
          </a:p>
          <a:p>
            <a:pPr lvl="0"/>
            <a:r>
              <a:rPr lang="uk-UA" dirty="0"/>
              <a:t>Зсув</a:t>
            </a:r>
          </a:p>
          <a:p>
            <a:pPr lvl="0"/>
            <a:r>
              <a:rPr lang="uk-UA" dirty="0"/>
              <a:t>Зміна розмірів</a:t>
            </a:r>
          </a:p>
          <a:p>
            <a:pPr lvl="0"/>
            <a:r>
              <a:rPr lang="uk-UA" dirty="0"/>
              <a:t>Додавання об’єктів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587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89265"/>
              </p:ext>
            </p:extLst>
          </p:nvPr>
        </p:nvGraphicFramePr>
        <p:xfrm>
          <a:off x="2" y="1862667"/>
          <a:ext cx="12191999" cy="51002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афінних 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5759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221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Методи</a:t>
            </a:r>
            <a:endParaRPr lang="uk-U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044919"/>
              </p:ext>
            </p:extLst>
          </p:nvPr>
        </p:nvGraphicFramePr>
        <p:xfrm>
          <a:off x="0" y="1690687"/>
          <a:ext cx="12192000" cy="5420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/>
                <a:gridCol w="2400853"/>
                <a:gridCol w="3695147"/>
                <a:gridCol w="3048000"/>
              </a:tblGrid>
              <a:tr h="20632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Метод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Вимагає підготовки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Стійкий до редагування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Кількість відмінностей, до яких метод є стійким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Fingerprinting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Середня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Watermarking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>
                          <a:effectLst/>
                        </a:rPr>
                        <a:t>+</a:t>
                      </a:r>
                      <a:endParaRPr lang="uk-UA" sz="3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Середня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Machine learning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Найбільша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662" y="2029619"/>
            <a:ext cx="69246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8433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252413" y="615950"/>
            <a:ext cx="647700" cy="33020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Зобр.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298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 Автоматизована система пошуку дублікатів зображень  </vt:lpstr>
      <vt:lpstr>Актуальність роботи</vt:lpstr>
      <vt:lpstr>Постановка задачі</vt:lpstr>
      <vt:lpstr>Вимоги до методу</vt:lpstr>
      <vt:lpstr>Існуючі системи</vt:lpstr>
      <vt:lpstr>Порівняння існуючих систем</vt:lpstr>
      <vt:lpstr>Методи</vt:lpstr>
      <vt:lpstr>Схема системи</vt:lpstr>
      <vt:lpstr>Алгоритм отримання відбитку</vt:lpstr>
      <vt:lpstr>Алгоритм отримання відбитку - отримання бітів </vt:lpstr>
      <vt:lpstr>Перетворення зображення</vt:lpstr>
      <vt:lpstr>Результати роботи - 1</vt:lpstr>
      <vt:lpstr>Результати роботи - 2</vt:lpstr>
      <vt:lpstr>Висновки</vt:lpstr>
      <vt:lpstr>Шляхи покращення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36</cp:revision>
  <dcterms:created xsi:type="dcterms:W3CDTF">2018-05-18T19:27:47Z</dcterms:created>
  <dcterms:modified xsi:type="dcterms:W3CDTF">2018-05-20T04:59:39Z</dcterms:modified>
</cp:coreProperties>
</file>